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2" r:id="rId1"/>
  </p:sldMasterIdLst>
  <p:notesMasterIdLst>
    <p:notesMasterId r:id="rId15"/>
  </p:notesMasterIdLst>
  <p:sldIdLst>
    <p:sldId id="256" r:id="rId2"/>
    <p:sldId id="257" r:id="rId3"/>
    <p:sldId id="260" r:id="rId4"/>
    <p:sldId id="283" r:id="rId5"/>
    <p:sldId id="258" r:id="rId6"/>
    <p:sldId id="289" r:id="rId7"/>
    <p:sldId id="288" r:id="rId8"/>
    <p:sldId id="286" r:id="rId9"/>
    <p:sldId id="290" r:id="rId10"/>
    <p:sldId id="264" r:id="rId11"/>
    <p:sldId id="265" r:id="rId12"/>
    <p:sldId id="266" r:id="rId13"/>
    <p:sldId id="28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61" autoAdjust="0"/>
  </p:normalViewPr>
  <p:slideViewPr>
    <p:cSldViewPr snapToGrid="0" snapToObjects="1">
      <p:cViewPr>
        <p:scale>
          <a:sx n="84" d="100"/>
          <a:sy n="84" d="100"/>
        </p:scale>
        <p:origin x="-207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77B25-A595-9B48-8D0D-63592966E45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1112E-C412-DD45-A130-B986B5931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112E-C412-DD45-A130-B986B5931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take out </a:t>
            </a:r>
            <a:r>
              <a:rPr lang="en-US" dirty="0" err="1" smtClean="0"/>
              <a:t>colinear</a:t>
            </a:r>
            <a:r>
              <a:rPr lang="en-US" dirty="0" smtClean="0"/>
              <a:t> variables</a:t>
            </a:r>
            <a:r>
              <a:rPr lang="en-US" baseline="0" dirty="0" smtClean="0"/>
              <a:t> because having both won’t explain any more of the variance so it’s useless to include it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look at all continuous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112E-C412-DD45-A130-B986B5931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1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112E-C412-DD45-A130-B986B5931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99E7C00-6D26-334B-87D8-093748B8F535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A965C2D-2DA5-134F-974B-307C961E06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hjournal.biomedcentral.com/articles/10.1186/1476-069X-13-39%23MOESM2" TargetMode="External"/><Relationship Id="rId4" Type="http://schemas.openxmlformats.org/officeDocument/2006/relationships/hyperlink" Target="http://people.uwec.edu/piercech/hg/mercury_water/drinkingwater.htm" TargetMode="External"/><Relationship Id="rId5" Type="http://schemas.openxmlformats.org/officeDocument/2006/relationships/hyperlink" Target="https://www.wqa.org/learn-about-water/common-contaminants/mercury" TargetMode="External"/><Relationship Id="rId6" Type="http://schemas.openxmlformats.org/officeDocument/2006/relationships/hyperlink" Target="https://www.health.ny.gov/environmental/chemicals/hsees/mercury/mercury_exposure_level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pa.gov/mercury/health-effects-exposures-mercu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474" y="493319"/>
            <a:ext cx="6699190" cy="341178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Prediction of mercury levels in </a:t>
            </a:r>
            <a:r>
              <a:rPr lang="en-US" sz="3200" dirty="0" smtClean="0"/>
              <a:t>water based on air, water, and land pollutants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582722"/>
            <a:ext cx="6498159" cy="916641"/>
          </a:xfrm>
        </p:spPr>
        <p:txBody>
          <a:bodyPr>
            <a:normAutofit/>
          </a:bodyPr>
          <a:lstStyle/>
          <a:p>
            <a:r>
              <a:rPr lang="en-US" dirty="0" smtClean="0"/>
              <a:t>Jenna Short</a:t>
            </a:r>
          </a:p>
          <a:p>
            <a:r>
              <a:rPr lang="en-US" dirty="0" smtClean="0"/>
              <a:t>May </a:t>
            </a:r>
            <a:r>
              <a:rPr lang="en-US" dirty="0" smtClean="0"/>
              <a:t>24</a:t>
            </a:r>
            <a:r>
              <a:rPr lang="en-US" baseline="30000" dirty="0" smtClean="0"/>
              <a:t>nd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3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253182"/>
            <a:ext cx="8042276" cy="1336956"/>
          </a:xfrm>
        </p:spPr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pic>
        <p:nvPicPr>
          <p:cNvPr id="5" name="Picture 4" descr="Screen Shot 2017-05-24 at 5.0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6" y="882311"/>
            <a:ext cx="1445406" cy="216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3053" y="1296093"/>
            <a:ext cx="621878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Most significant positive correlation</a:t>
            </a:r>
            <a:r>
              <a:rPr lang="en-US" b="1" dirty="0" smtClean="0"/>
              <a:t>: </a:t>
            </a:r>
            <a:r>
              <a:rPr lang="en-US" i="1" dirty="0" smtClean="0"/>
              <a:t>as mercury in water increases, sulfur in precipitation also increases.</a:t>
            </a:r>
          </a:p>
          <a:p>
            <a:endParaRPr lang="en-US" i="1" dirty="0" smtClean="0"/>
          </a:p>
          <a:p>
            <a:r>
              <a:rPr lang="en-US" i="1" dirty="0" smtClean="0"/>
              <a:t> </a:t>
            </a:r>
            <a:r>
              <a:rPr lang="en-US" dirty="0" smtClean="0"/>
              <a:t>Salt of sulfuric acid, increases the acidity of the atmosphere and form acid rain, used in fossil fuel and biomass combustion</a:t>
            </a:r>
            <a:endParaRPr lang="en-US" dirty="0"/>
          </a:p>
        </p:txBody>
      </p:sp>
      <p:pic>
        <p:nvPicPr>
          <p:cNvPr id="7" name="Picture 6" descr="Screen Shot 2017-05-24 at 5.1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87" y="3050420"/>
            <a:ext cx="1426356" cy="14424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708" y="3579810"/>
            <a:ext cx="6282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Most significant negative correlation: as calcium precipitation increases, mercury in water decreases. </a:t>
            </a:r>
          </a:p>
          <a:p>
            <a:endParaRPr lang="en-US" dirty="0"/>
          </a:p>
          <a:p>
            <a:r>
              <a:rPr lang="en-US" dirty="0" smtClean="0"/>
              <a:t>Calcium precipitation, can be used for desulfurization to eliminate harmful sulfates and nitrates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279" y="5266357"/>
            <a:ext cx="7038719" cy="9233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There were MANY contributing environmental factors that have a significant impact on the level of mercury in water, based on the 95 coefficients that were relevant in lasso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9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02501"/>
            <a:ext cx="8042276" cy="1336956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5332" y="5925891"/>
            <a:ext cx="9264862" cy="1481358"/>
          </a:xfrm>
        </p:spPr>
        <p:txBody>
          <a:bodyPr>
            <a:normAutofit/>
          </a:bodyPr>
          <a:lstStyle/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May help others determine the best way to lower mercury in water </a:t>
            </a:r>
            <a:endParaRPr lang="en-US" sz="2000" dirty="0"/>
          </a:p>
        </p:txBody>
      </p:sp>
      <p:pic>
        <p:nvPicPr>
          <p:cNvPr id="4" name="Picture 3" descr="Screen Shot 2017-05-22 at 11.4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526855"/>
            <a:ext cx="7289800" cy="2717800"/>
          </a:xfrm>
          <a:prstGeom prst="rect">
            <a:avLst/>
          </a:prstGeom>
        </p:spPr>
      </p:pic>
      <p:pic>
        <p:nvPicPr>
          <p:cNvPr id="5" name="Picture 4" descr="Screen Shot 2017-05-22 at 11.4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8" y="834455"/>
            <a:ext cx="6400800" cy="2692400"/>
          </a:xfrm>
          <a:prstGeom prst="rect">
            <a:avLst/>
          </a:prstGeom>
        </p:spPr>
      </p:pic>
      <p:pic>
        <p:nvPicPr>
          <p:cNvPr id="7" name="Picture 6" descr="Screen Shot 2017-05-22 at 11.59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6" y="4228077"/>
            <a:ext cx="1697864" cy="1596801"/>
          </a:xfrm>
          <a:prstGeom prst="rect">
            <a:avLst/>
          </a:prstGeom>
        </p:spPr>
      </p:pic>
      <p:pic>
        <p:nvPicPr>
          <p:cNvPr id="8" name="Picture 7" descr="Screen Shot 2017-05-22 at 12.00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9" y="1515183"/>
            <a:ext cx="2379911" cy="15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267604"/>
            <a:ext cx="8042276" cy="1336956"/>
          </a:xfrm>
        </p:spPr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  <p:pic>
        <p:nvPicPr>
          <p:cNvPr id="4" name="Picture 3" descr="Screen Shot 2017-05-22 at 12.0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043" y="4443261"/>
            <a:ext cx="1950142" cy="2036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35" y="1593188"/>
            <a:ext cx="8126293" cy="2554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FIRST AND FOREMOST: </a:t>
            </a:r>
          </a:p>
          <a:p>
            <a:pPr algn="ctr"/>
            <a:r>
              <a:rPr lang="en-US" sz="3200" b="1" dirty="0" smtClean="0"/>
              <a:t>Sri </a:t>
            </a:r>
            <a:r>
              <a:rPr lang="en-US" sz="3200" b="1" dirty="0" err="1" smtClean="0"/>
              <a:t>Kanajan</a:t>
            </a:r>
            <a:r>
              <a:rPr lang="en-US" sz="3200" b="1" dirty="0" smtClean="0"/>
              <a:t> and John </a:t>
            </a:r>
            <a:r>
              <a:rPr lang="en-US" sz="3200" b="1" dirty="0" err="1" smtClean="0"/>
              <a:t>Sabini</a:t>
            </a:r>
            <a:endParaRPr lang="en-US" sz="3200" b="1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Everyone in the class for the help and great questions!  </a:t>
            </a:r>
          </a:p>
          <a:p>
            <a:pPr algn="ctr"/>
            <a:endParaRPr lang="en-US" sz="2400" dirty="0"/>
          </a:p>
          <a:p>
            <a:pPr algn="ctr"/>
            <a:r>
              <a:rPr lang="en-US" dirty="0" smtClean="0"/>
              <a:t>The EPA</a:t>
            </a:r>
            <a:endParaRPr lang="en-US" dirty="0"/>
          </a:p>
        </p:txBody>
      </p:sp>
      <p:pic>
        <p:nvPicPr>
          <p:cNvPr id="6" name="Picture 5" descr="Screen Shot 2017-05-22 at 12.0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5" y="4971775"/>
            <a:ext cx="1456669" cy="1456669"/>
          </a:xfrm>
          <a:prstGeom prst="rect">
            <a:avLst/>
          </a:prstGeom>
        </p:spPr>
      </p:pic>
      <p:pic>
        <p:nvPicPr>
          <p:cNvPr id="7" name="Picture 6" descr="Screen Shot 2017-05-22 at 12.18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34" y="4790860"/>
            <a:ext cx="1647217" cy="16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https://www.epa.gov/mercury/health-effects-exposures-</a:t>
            </a:r>
            <a:r>
              <a:rPr lang="en-US" dirty="0" smtClean="0">
                <a:hlinkClick r:id="rId2"/>
              </a:rPr>
              <a:t>mercury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https://ehjournal.biomedcentral.com/articles/10.1186/1476-069X-13-39#</a:t>
            </a:r>
            <a:r>
              <a:rPr lang="en-US" dirty="0" smtClean="0">
                <a:hlinkClick r:id="rId3"/>
              </a:rPr>
              <a:t>MOESM2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http://people.uwec.edu/piercech/hg/mercury_water/</a:t>
            </a:r>
            <a:r>
              <a:rPr lang="en-US" dirty="0" smtClean="0">
                <a:hlinkClick r:id="rId4"/>
              </a:rPr>
              <a:t>drinkingwater.htm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https://www.wqa.org/learn-about-water/common-contaminants/</a:t>
            </a:r>
            <a:r>
              <a:rPr lang="en-US" dirty="0" smtClean="0">
                <a:hlinkClick r:id="rId5"/>
              </a:rPr>
              <a:t>mercury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https://www.health.ny.gov/environmental/chemicals/hsees/mercury/</a:t>
            </a:r>
            <a:r>
              <a:rPr lang="en-US" dirty="0" smtClean="0">
                <a:hlinkClick r:id="rId6"/>
              </a:rPr>
              <a:t>mercury_exposure_levels.htm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998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377812"/>
            <a:ext cx="8042276" cy="1336956"/>
          </a:xfrm>
        </p:spPr>
        <p:txBody>
          <a:bodyPr/>
          <a:lstStyle/>
          <a:p>
            <a:r>
              <a:rPr lang="en-US" dirty="0" smtClean="0"/>
              <a:t>Overall </a:t>
            </a:r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32" y="1187614"/>
            <a:ext cx="8823099" cy="4411028"/>
          </a:xfrm>
        </p:spPr>
        <p:txBody>
          <a:bodyPr>
            <a:noAutofit/>
          </a:bodyPr>
          <a:lstStyle/>
          <a:p>
            <a:pPr marL="349250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marL="349250" lvl="1" indent="0" algn="ctr">
              <a:buNone/>
            </a:pPr>
            <a:r>
              <a:rPr lang="en-US" sz="2400" dirty="0" smtClean="0"/>
              <a:t>How do </a:t>
            </a:r>
            <a:r>
              <a:rPr lang="en-US" sz="2400" dirty="0" smtClean="0"/>
              <a:t>environmental features influence each </a:t>
            </a:r>
            <a:r>
              <a:rPr lang="en-US" sz="2400" dirty="0" smtClean="0"/>
              <a:t>other?</a:t>
            </a:r>
          </a:p>
        </p:txBody>
      </p:sp>
      <p:pic>
        <p:nvPicPr>
          <p:cNvPr id="4" name="Picture 3" descr="Screen Shot 2017-05-21 at 6.1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" y="1372297"/>
            <a:ext cx="2810420" cy="1902835"/>
          </a:xfrm>
          <a:prstGeom prst="rect">
            <a:avLst/>
          </a:prstGeom>
        </p:spPr>
      </p:pic>
      <p:pic>
        <p:nvPicPr>
          <p:cNvPr id="5" name="Picture 4" descr="Screen Shot 2017-05-21 at 6.16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73" y="1372297"/>
            <a:ext cx="3179912" cy="202083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010172" y="1839083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80514" y="262765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7-05-24 at 5.18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65" y="4502562"/>
            <a:ext cx="2503569" cy="1708378"/>
          </a:xfrm>
          <a:prstGeom prst="rect">
            <a:avLst/>
          </a:prstGeom>
        </p:spPr>
      </p:pic>
      <p:pic>
        <p:nvPicPr>
          <p:cNvPr id="9" name="Picture 8" descr="Screen Shot 2017-05-24 at 5.1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70" y="4256326"/>
            <a:ext cx="2413000" cy="2374900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4092230" y="474238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162572" y="553095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00374"/>
            <a:ext cx="8042276" cy="133695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Environmental Quality 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233" y="838107"/>
            <a:ext cx="8728517" cy="3450696"/>
          </a:xfrm>
        </p:spPr>
        <p:txBody>
          <a:bodyPr/>
          <a:lstStyle/>
          <a:p>
            <a:pPr marL="301943" lvl="1" indent="0" algn="ctr">
              <a:buNone/>
            </a:pPr>
            <a:r>
              <a:rPr lang="en-US" sz="2000" b="1" dirty="0" smtClean="0"/>
              <a:t>US </a:t>
            </a:r>
            <a:r>
              <a:rPr lang="en-US" sz="2000" b="1" dirty="0"/>
              <a:t>Environmental Protection Agency </a:t>
            </a:r>
            <a:r>
              <a:rPr lang="en-US" sz="2000" dirty="0"/>
              <a:t>based on several data </a:t>
            </a:r>
            <a:r>
              <a:rPr lang="en-US" sz="2000" dirty="0" smtClean="0"/>
              <a:t>sources</a:t>
            </a:r>
            <a:r>
              <a:rPr lang="en-US" sz="2000" dirty="0"/>
              <a:t> </a:t>
            </a:r>
            <a:r>
              <a:rPr lang="en-US" sz="1600" dirty="0" smtClean="0"/>
              <a:t>(ex: National</a:t>
            </a:r>
            <a:r>
              <a:rPr lang="en-US" sz="1600" dirty="0"/>
              <a:t>-Scale Air Toxics Assessment, National Atmospheric Deposition </a:t>
            </a:r>
            <a:r>
              <a:rPr lang="en-US" sz="1600" dirty="0" smtClean="0"/>
              <a:t>Program and </a:t>
            </a:r>
            <a:r>
              <a:rPr lang="en-US" sz="1600" dirty="0"/>
              <a:t>National Contaminant </a:t>
            </a:r>
            <a:r>
              <a:rPr lang="en-US" sz="1600" dirty="0" err="1"/>
              <a:t>Occurrance</a:t>
            </a:r>
            <a:r>
              <a:rPr lang="en-US" sz="1600" dirty="0"/>
              <a:t> </a:t>
            </a:r>
            <a:r>
              <a:rPr lang="en-US" sz="1600" dirty="0" smtClean="0"/>
              <a:t>Database) </a:t>
            </a:r>
          </a:p>
          <a:p>
            <a:pPr marL="301943" lvl="1" indent="0" algn="ctr">
              <a:buNone/>
            </a:pPr>
            <a:endParaRPr lang="en-US" sz="1600" dirty="0"/>
          </a:p>
          <a:p>
            <a:pPr lvl="1"/>
            <a:r>
              <a:rPr lang="en-US" sz="1600" dirty="0"/>
              <a:t>All data is temporally and geographically </a:t>
            </a:r>
            <a:r>
              <a:rPr lang="en-US" sz="1600" dirty="0" smtClean="0"/>
              <a:t>restricted</a:t>
            </a:r>
          </a:p>
          <a:p>
            <a:pPr lvl="1"/>
            <a:r>
              <a:rPr lang="en-US" sz="1600" dirty="0" smtClean="0"/>
              <a:t>Contains land, water, air, and some population data</a:t>
            </a:r>
          </a:p>
          <a:p>
            <a:pPr lvl="1"/>
            <a:r>
              <a:rPr lang="en-US" sz="1600" dirty="0" smtClean="0"/>
              <a:t>Averages from between 2000-2005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7-05-21 at 5.5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2" y="3245347"/>
            <a:ext cx="7971879" cy="32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500373"/>
            <a:ext cx="8042276" cy="1336956"/>
          </a:xfrm>
        </p:spPr>
        <p:txBody>
          <a:bodyPr/>
          <a:lstStyle/>
          <a:p>
            <a:r>
              <a:rPr lang="en-US" sz="3200" dirty="0" smtClean="0"/>
              <a:t>Mercury Levels in Water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3" y="992250"/>
            <a:ext cx="9043987" cy="5154785"/>
          </a:xfrm>
        </p:spPr>
        <p:txBody>
          <a:bodyPr>
            <a:noAutofit/>
          </a:bodyPr>
          <a:lstStyle/>
          <a:p>
            <a:pPr lvl="1"/>
            <a:r>
              <a:rPr lang="en-US" sz="1800" b="1" dirty="0" smtClean="0"/>
              <a:t>Ingested </a:t>
            </a:r>
            <a:r>
              <a:rPr lang="en-US" sz="1800" b="1" dirty="0"/>
              <a:t>by fish and </a:t>
            </a:r>
            <a:r>
              <a:rPr lang="en-US" sz="1800" b="1" dirty="0" err="1"/>
              <a:t>bioaccumulates</a:t>
            </a:r>
            <a:r>
              <a:rPr lang="en-US" sz="1800" b="1" dirty="0"/>
              <a:t> in both tissues of fish and </a:t>
            </a:r>
            <a:r>
              <a:rPr lang="en-US" sz="1800" b="1" dirty="0" smtClean="0"/>
              <a:t>humans that eat the fish. Can lead to:</a:t>
            </a:r>
          </a:p>
          <a:p>
            <a:pPr lvl="2"/>
            <a:r>
              <a:rPr lang="en-US" sz="1800" dirty="0" smtClean="0"/>
              <a:t>Loss </a:t>
            </a:r>
            <a:r>
              <a:rPr lang="en-US" sz="1800" dirty="0"/>
              <a:t>of peripheral vision</a:t>
            </a:r>
          </a:p>
          <a:p>
            <a:pPr lvl="2"/>
            <a:r>
              <a:rPr lang="en-US" sz="1800" dirty="0" smtClean="0"/>
              <a:t>“Pins </a:t>
            </a:r>
            <a:r>
              <a:rPr lang="en-US" sz="1800" dirty="0"/>
              <a:t>and </a:t>
            </a:r>
            <a:r>
              <a:rPr lang="en-US" sz="1800" dirty="0" smtClean="0"/>
              <a:t>needles” </a:t>
            </a:r>
            <a:r>
              <a:rPr lang="en-US" sz="1800" dirty="0"/>
              <a:t>feelings</a:t>
            </a:r>
          </a:p>
          <a:p>
            <a:pPr lvl="2"/>
            <a:r>
              <a:rPr lang="en-US" sz="1800" dirty="0"/>
              <a:t>Lack of coordination of movement</a:t>
            </a:r>
          </a:p>
          <a:p>
            <a:pPr lvl="2"/>
            <a:r>
              <a:rPr lang="en-US" sz="1800" dirty="0"/>
              <a:t>Impairment in speech, hearing, walking</a:t>
            </a:r>
          </a:p>
          <a:p>
            <a:pPr lvl="2"/>
            <a:r>
              <a:rPr lang="en-US" sz="1800" dirty="0"/>
              <a:t>Muscle weakness </a:t>
            </a:r>
          </a:p>
          <a:p>
            <a:pPr lvl="1"/>
            <a:r>
              <a:rPr lang="en-US" sz="1800" b="1" dirty="0"/>
              <a:t>Removing and reducing mercury in water:</a:t>
            </a:r>
          </a:p>
          <a:p>
            <a:pPr lvl="2"/>
            <a:r>
              <a:rPr lang="en-US" sz="1800" dirty="0"/>
              <a:t>Filtration</a:t>
            </a:r>
          </a:p>
          <a:p>
            <a:pPr lvl="2"/>
            <a:r>
              <a:rPr lang="en-US" sz="1800" dirty="0" smtClean="0"/>
              <a:t>Lime </a:t>
            </a:r>
            <a:r>
              <a:rPr lang="en-US" sz="1800" dirty="0"/>
              <a:t>softening</a:t>
            </a:r>
          </a:p>
          <a:p>
            <a:pPr lvl="2"/>
            <a:r>
              <a:rPr lang="en-US" sz="1800" dirty="0"/>
              <a:t>Reverse osmosis </a:t>
            </a:r>
          </a:p>
          <a:p>
            <a:pPr lvl="2"/>
            <a:r>
              <a:rPr lang="en-US" sz="1800" dirty="0"/>
              <a:t>???</a:t>
            </a:r>
            <a:r>
              <a:rPr lang="en-US" sz="1800" dirty="0" smtClean="0"/>
              <a:t>?</a:t>
            </a:r>
          </a:p>
          <a:p>
            <a:pPr marL="66675" indent="0" algn="ctr">
              <a:buNone/>
            </a:pPr>
            <a:r>
              <a:rPr lang="en-US" sz="2000" b="1" dirty="0" smtClean="0"/>
              <a:t>Finding out what pollutants increase mercury levels in water can help develop new/less expensive ways to lessen its detrimental impacts</a:t>
            </a:r>
          </a:p>
          <a:p>
            <a:pPr marL="685800" lvl="2" indent="0">
              <a:buNone/>
            </a:pPr>
            <a:endParaRPr lang="en-US" sz="1800" dirty="0"/>
          </a:p>
          <a:p>
            <a:pPr lvl="2"/>
            <a:endParaRPr lang="en-US" sz="1600" dirty="0"/>
          </a:p>
          <a:p>
            <a:pPr marL="627063" lvl="2" indent="0">
              <a:buNone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4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2567" y="1073395"/>
            <a:ext cx="762063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of Data: 3141 rows, 227 </a:t>
            </a:r>
            <a:r>
              <a:rPr lang="en-US" dirty="0" smtClean="0"/>
              <a:t>columns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Dropped null </a:t>
            </a:r>
            <a:r>
              <a:rPr lang="en-US" dirty="0" smtClean="0"/>
              <a:t>data, dropped </a:t>
            </a:r>
            <a:r>
              <a:rPr lang="en-US" dirty="0"/>
              <a:t>categorical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eft </a:t>
            </a:r>
            <a:r>
              <a:rPr lang="en-US" dirty="0" smtClean="0"/>
              <a:t>all continuous </a:t>
            </a:r>
            <a:r>
              <a:rPr lang="en-US" dirty="0" smtClean="0"/>
              <a:t>features</a:t>
            </a:r>
            <a:r>
              <a:rPr lang="en-US" dirty="0" smtClean="0"/>
              <a:t> </a:t>
            </a:r>
            <a:r>
              <a:rPr lang="en-US" dirty="0" smtClean="0"/>
              <a:t>(left with 219 columns)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Fit standard, Lasso </a:t>
            </a:r>
            <a:r>
              <a:rPr lang="en-US" dirty="0" smtClean="0"/>
              <a:t>(drops irrelevant features)  and </a:t>
            </a:r>
            <a:r>
              <a:rPr lang="en-US" dirty="0" smtClean="0"/>
              <a:t>Ridge </a:t>
            </a:r>
            <a:r>
              <a:rPr lang="en-US" dirty="0" smtClean="0"/>
              <a:t>(</a:t>
            </a:r>
            <a:r>
              <a:rPr lang="en-US" dirty="0" smtClean="0"/>
              <a:t>shrinks </a:t>
            </a:r>
            <a:r>
              <a:rPr lang="en-US" dirty="0" err="1" smtClean="0"/>
              <a:t>irrelevent</a:t>
            </a:r>
            <a:r>
              <a:rPr lang="en-US" dirty="0" smtClean="0"/>
              <a:t> </a:t>
            </a:r>
            <a:r>
              <a:rPr lang="en-US" dirty="0" err="1" smtClean="0"/>
              <a:t>coefficeints</a:t>
            </a:r>
            <a:r>
              <a:rPr lang="en-US" dirty="0" smtClean="0"/>
              <a:t>) </a:t>
            </a:r>
            <a:r>
              <a:rPr lang="en-US" dirty="0" smtClean="0"/>
              <a:t>models </a:t>
            </a:r>
            <a:r>
              <a:rPr lang="en-US" dirty="0" smtClean="0"/>
              <a:t>and use Lasso for feature selection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Screen Shot 2017-05-23 at 11.3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2" y="3734199"/>
            <a:ext cx="4329036" cy="284672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9275" y="-354270"/>
            <a:ext cx="8042276" cy="1336956"/>
          </a:xfrm>
        </p:spPr>
        <p:txBody>
          <a:bodyPr/>
          <a:lstStyle/>
          <a:p>
            <a:r>
              <a:rPr lang="en-US" dirty="0" smtClean="0"/>
              <a:t>Approach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8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3 at 11.4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5" y="1438857"/>
            <a:ext cx="4787900" cy="3441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34368" y="4278466"/>
            <a:ext cx="0" cy="846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9275" y="5306505"/>
            <a:ext cx="50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Lasso: minimal MSE 0.21448 at alpha = .01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2119" y="2142918"/>
            <a:ext cx="388589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alpha to result in lowest MSE = .01</a:t>
            </a:r>
          </a:p>
          <a:p>
            <a:endParaRPr lang="en-US" dirty="0"/>
          </a:p>
          <a:p>
            <a:r>
              <a:rPr lang="en-US" dirty="0" smtClean="0"/>
              <a:t>Error stays low for small alpha values and then increases at 1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Lasso features: 95 of 219 features are relevant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9275" y="-127497"/>
            <a:ext cx="8042276" cy="1336956"/>
          </a:xfrm>
        </p:spPr>
        <p:txBody>
          <a:bodyPr/>
          <a:lstStyle/>
          <a:p>
            <a:r>
              <a:rPr lang="en-US" dirty="0" smtClean="0"/>
              <a:t>Grid 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2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64556"/>
            <a:ext cx="8042276" cy="1336956"/>
          </a:xfrm>
        </p:spPr>
        <p:txBody>
          <a:bodyPr/>
          <a:lstStyle/>
          <a:p>
            <a:r>
              <a:rPr lang="en-US" sz="3200" dirty="0" smtClean="0"/>
              <a:t>Correlation Matrix with 95 Lasso selected features </a:t>
            </a:r>
            <a:endParaRPr lang="en-US" sz="3200" dirty="0"/>
          </a:p>
        </p:txBody>
      </p:sp>
      <p:pic>
        <p:nvPicPr>
          <p:cNvPr id="4" name="Picture 3" descr="Screen Shot 2017-05-23 at 10.2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63" y="1445819"/>
            <a:ext cx="4722345" cy="4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605554"/>
            <a:ext cx="8042276" cy="1336956"/>
          </a:xfrm>
        </p:spPr>
        <p:txBody>
          <a:bodyPr/>
          <a:lstStyle/>
          <a:p>
            <a:r>
              <a:rPr lang="en-US" sz="3600" dirty="0" smtClean="0"/>
              <a:t>Ordinary Least Squares Regression</a:t>
            </a:r>
            <a:endParaRPr lang="en-US" sz="3600" dirty="0"/>
          </a:p>
        </p:txBody>
      </p:sp>
      <p:pic>
        <p:nvPicPr>
          <p:cNvPr id="6" name="Picture 5" descr="Screen Shot 2017-05-23 at 11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2" y="761638"/>
            <a:ext cx="5651500" cy="351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712" y="4177814"/>
            <a:ext cx="63275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Most Significant:</a:t>
            </a:r>
          </a:p>
          <a:p>
            <a:pPr algn="ctr"/>
            <a:r>
              <a:rPr lang="en-US" sz="1400" dirty="0" smtClean="0"/>
              <a:t>Sulfate precipitation weighted mean (mg/L)</a:t>
            </a:r>
          </a:p>
          <a:p>
            <a:pPr algn="ctr"/>
            <a:r>
              <a:rPr lang="en-US" sz="1400" dirty="0" smtClean="0"/>
              <a:t>Calcium precipitation weighted mean (mg/L)</a:t>
            </a:r>
          </a:p>
          <a:p>
            <a:pPr algn="ctr"/>
            <a:r>
              <a:rPr lang="en-US" sz="1400" dirty="0" smtClean="0"/>
              <a:t>Ammonium precipitation weighted mean (mg/L)</a:t>
            </a:r>
          </a:p>
          <a:p>
            <a:pPr algn="ctr"/>
            <a:r>
              <a:rPr lang="en-US" sz="1400" dirty="0" smtClean="0"/>
              <a:t>Trichloroethylene (tons emitted per year)</a:t>
            </a:r>
          </a:p>
          <a:p>
            <a:pPr algn="ctr"/>
            <a:r>
              <a:rPr lang="en-US" sz="1400" dirty="0" smtClean="0"/>
              <a:t>Phosphine (tons emitted per year) </a:t>
            </a:r>
          </a:p>
          <a:p>
            <a:pPr algn="ctr"/>
            <a:r>
              <a:rPr lang="en-US" sz="1400" dirty="0"/>
              <a:t>Mean level of titanium from sampled county sources (weighted percent</a:t>
            </a:r>
            <a:r>
              <a:rPr lang="en-US" sz="1400" dirty="0" smtClean="0"/>
              <a:t>)</a:t>
            </a:r>
          </a:p>
          <a:p>
            <a:pPr algn="ctr"/>
            <a:r>
              <a:rPr lang="en-US" sz="1400" dirty="0"/>
              <a:t>Ethylene oxide (tons emitted per year)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smtClean="0"/>
              <a:t>Ozone </a:t>
            </a:r>
            <a:r>
              <a:rPr lang="en-US" sz="1400" dirty="0"/>
              <a:t>(parts per million 5 year average)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/>
              <a:t>Selenium (mg/L)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/>
              <a:t>Mean level of lead from sampled county sources (ppm)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/>
              <a:t>Sulfur dioxide (parts per billion 5 year average)</a:t>
            </a:r>
            <a:r>
              <a:rPr lang="en-US" sz="1400" dirty="0" smtClean="0"/>
              <a:t> </a:t>
            </a:r>
          </a:p>
        </p:txBody>
      </p:sp>
      <p:pic>
        <p:nvPicPr>
          <p:cNvPr id="5" name="Picture 4" descr="Screen Shot 2017-05-24 at 5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09" y="1820451"/>
            <a:ext cx="2748349" cy="9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13401"/>
            <a:ext cx="8042276" cy="1336956"/>
          </a:xfrm>
        </p:spPr>
        <p:txBody>
          <a:bodyPr/>
          <a:lstStyle/>
          <a:p>
            <a:r>
              <a:rPr lang="en-US" sz="2800" dirty="0" smtClean="0"/>
              <a:t>Most Significant Predictors of Increased Mercury Levels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75602" y="4520581"/>
            <a:ext cx="2434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Sulfate </a:t>
            </a:r>
          </a:p>
          <a:p>
            <a:pPr algn="ctr"/>
            <a:r>
              <a:rPr lang="en-US" sz="1600" dirty="0" smtClean="0"/>
              <a:t>precipitation weighted mean (mg/L)</a:t>
            </a:r>
          </a:p>
          <a:p>
            <a:pPr algn="ctr"/>
            <a:r>
              <a:rPr lang="en-US" sz="1600" dirty="0" smtClean="0"/>
              <a:t>p = </a:t>
            </a:r>
            <a:r>
              <a:rPr lang="en-US" sz="1600" dirty="0" smtClean="0"/>
              <a:t>3.12e-</a:t>
            </a:r>
            <a:r>
              <a:rPr lang="en-US" sz="1600" dirty="0"/>
              <a:t>81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7" name="Picture 6" descr="Screen Shot 2017-05-24 at 12.40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791"/>
            <a:ext cx="9144000" cy="2654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4609" y="4520581"/>
            <a:ext cx="2086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Calcium (</a:t>
            </a:r>
            <a:r>
              <a:rPr lang="en-US" sz="1600" dirty="0" err="1"/>
              <a:t>Ca</a:t>
            </a:r>
            <a:r>
              <a:rPr lang="en-US" sz="1600" dirty="0"/>
              <a:t>) precipitation weighted mean (mg/L)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dirty="0" smtClean="0"/>
              <a:t>p = </a:t>
            </a:r>
            <a:r>
              <a:rPr lang="en-US" sz="1600" dirty="0" smtClean="0"/>
              <a:t>7.14e-</a:t>
            </a:r>
            <a:r>
              <a:rPr lang="en-US" sz="1600" dirty="0"/>
              <a:t>32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41931" y="4520581"/>
            <a:ext cx="2268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Trichloroethylene </a:t>
            </a:r>
          </a:p>
          <a:p>
            <a:pPr algn="ctr"/>
            <a:r>
              <a:rPr lang="en-US" sz="1600" dirty="0" smtClean="0"/>
              <a:t>(tons emitted per year)</a:t>
            </a:r>
          </a:p>
          <a:p>
            <a:pPr algn="ctr"/>
            <a:r>
              <a:rPr lang="en-US" sz="1600" dirty="0" smtClean="0"/>
              <a:t>p = </a:t>
            </a:r>
            <a:r>
              <a:rPr lang="en-US" sz="1600" dirty="0" smtClean="0"/>
              <a:t>1.60e-</a:t>
            </a:r>
            <a:r>
              <a:rPr lang="en-US" sz="1600" dirty="0"/>
              <a:t>24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046060" y="4520581"/>
            <a:ext cx="2222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Phosphine (tons emitted per year)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dirty="0" smtClean="0"/>
              <a:t>p = </a:t>
            </a:r>
            <a:r>
              <a:rPr lang="en-US" sz="1600" dirty="0" smtClean="0"/>
              <a:t>5.12e-</a:t>
            </a:r>
            <a:r>
              <a:rPr lang="en-US" sz="1600" dirty="0"/>
              <a:t>22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4373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6107</TotalTime>
  <Words>689</Words>
  <Application>Microsoft Macintosh PowerPoint</Application>
  <PresentationFormat>On-screen Show (4:3)</PresentationFormat>
  <Paragraphs>103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Breeze</vt:lpstr>
      <vt:lpstr>Prediction of mercury levels in water based on air, water, and land pollutants </vt:lpstr>
      <vt:lpstr>Overall Investigation</vt:lpstr>
      <vt:lpstr>Environmental Quality Index</vt:lpstr>
      <vt:lpstr>Mercury Levels in Water</vt:lpstr>
      <vt:lpstr>Approach </vt:lpstr>
      <vt:lpstr>Grid Search </vt:lpstr>
      <vt:lpstr>Correlation Matrix with 95 Lasso selected features </vt:lpstr>
      <vt:lpstr>Ordinary Least Squares Regression</vt:lpstr>
      <vt:lpstr>Most Significant Predictors of Increased Mercury Levels </vt:lpstr>
      <vt:lpstr>Conclusion </vt:lpstr>
      <vt:lpstr>Next Steps</vt:lpstr>
      <vt:lpstr>Acknowledgements </vt:lpstr>
      <vt:lpstr>References </vt:lpstr>
    </vt:vector>
  </TitlesOfParts>
  <Company>Mount Sinai School of Medicine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mercury levels in water based on air, water, and land pollutants</dc:title>
  <dc:creator>Jenna Short</dc:creator>
  <cp:lastModifiedBy>Jenna Short</cp:lastModifiedBy>
  <cp:revision>69</cp:revision>
  <dcterms:created xsi:type="dcterms:W3CDTF">2017-05-20T03:38:50Z</dcterms:created>
  <dcterms:modified xsi:type="dcterms:W3CDTF">2017-05-24T22:30:11Z</dcterms:modified>
</cp:coreProperties>
</file>